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Lst>
  <p:sldIdLst>
    <p:sldId id="257" r:id="rId2"/>
    <p:sldId id="256" r:id="rId3"/>
    <p:sldId id="258" r:id="rId4"/>
    <p:sldId id="259" r:id="rId5"/>
    <p:sldId id="260" r:id="rId6"/>
    <p:sldId id="261" r:id="rId7"/>
    <p:sldId id="264" r:id="rId8"/>
    <p:sldId id="262" r:id="rId9"/>
    <p:sldId id="263" r:id="rId10"/>
    <p:sldId id="265" r:id="rId1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29" d="100"/>
          <a:sy n="29" d="100"/>
        </p:scale>
        <p:origin x="672" y="43"/>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1"/>
      </p:bgRef>
    </p:bg>
    <p:spTree>
      <p:nvGrpSpPr>
        <p:cNvPr id="1" name=""/>
        <p:cNvGrpSpPr/>
        <p:nvPr/>
      </p:nvGrpSpPr>
      <p:grpSpPr>
        <a:xfrm>
          <a:off x="0" y="0"/>
          <a:ext cx="0" cy="0"/>
          <a:chOff x="0" y="0"/>
          <a:chExt cx="0" cy="0"/>
        </a:xfrm>
      </p:grpSpPr>
      <p:sp>
        <p:nvSpPr>
          <p:cNvPr id="8" name="Rectangle 7"/>
          <p:cNvSpPr/>
          <p:nvPr/>
        </p:nvSpPr>
        <p:spPr>
          <a:xfrm flipH="1">
            <a:off x="2667000" y="0"/>
            <a:ext cx="6477000" cy="6858000"/>
          </a:xfrm>
          <a:prstGeom prst="rect">
            <a:avLst/>
          </a:prstGeom>
          <a:blipFill>
            <a:blip r:embed="rId2" cstate="print">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00000" r="50000"/>
                </a:path>
                <a:tileRect/>
              </a:gradFill>
            </a:fillOverlay>
            <a:innerShdw blurRad="63500" dist="44450" dir="10800000">
              <a:srgbClr val="000000">
                <a:alpha val="5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Straight Connector 8"/>
          <p:cNvSpPr>
            <a:spLocks noChangeShapeType="1"/>
          </p:cNvSpPr>
          <p:nvPr/>
        </p:nvSpPr>
        <p:spPr bwMode="auto">
          <a:xfrm rot="16200000">
            <a:off x="-762000" y="3429000"/>
            <a:ext cx="6858000" cy="0"/>
          </a:xfrm>
          <a:prstGeom prst="line">
            <a:avLst/>
          </a:prstGeom>
          <a:noFill/>
          <a:ln w="11430" cap="flat" cmpd="sng" algn="ctr">
            <a:solidFill>
              <a:schemeClr val="bg1">
                <a:shade val="95000"/>
              </a:schemeClr>
            </a:solidFill>
            <a:prstDash val="solid"/>
            <a:miter lim="800000"/>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Title 11"/>
          <p:cNvSpPr>
            <a:spLocks noGrp="1"/>
          </p:cNvSpPr>
          <p:nvPr>
            <p:ph type="ctrTitle"/>
          </p:nvPr>
        </p:nvSpPr>
        <p:spPr>
          <a:xfrm>
            <a:off x="3366868" y="533400"/>
            <a:ext cx="5105400" cy="2868168"/>
          </a:xfrm>
        </p:spPr>
        <p:txBody>
          <a:bodyPr lIns="45720" tIns="0" rIns="45720">
            <a:noAutofit/>
          </a:bodyPr>
          <a:lstStyle>
            <a:lvl1pPr algn="r">
              <a:defRPr sz="4200" b="1"/>
            </a:lvl1pPr>
            <a:extLst/>
          </a:lstStyle>
          <a:p>
            <a:r>
              <a:rPr kumimoji="0" lang="en-US" smtClean="0"/>
              <a:t>Click to edit Master title style</a:t>
            </a:r>
            <a:endParaRPr kumimoji="0" lang="en-US"/>
          </a:p>
        </p:txBody>
      </p:sp>
      <p:sp>
        <p:nvSpPr>
          <p:cNvPr id="25" name="Subtitle 24"/>
          <p:cNvSpPr>
            <a:spLocks noGrp="1"/>
          </p:cNvSpPr>
          <p:nvPr>
            <p:ph type="subTitle" idx="1"/>
          </p:nvPr>
        </p:nvSpPr>
        <p:spPr>
          <a:xfrm>
            <a:off x="3354442" y="3539864"/>
            <a:ext cx="5114778" cy="1101248"/>
          </a:xfrm>
        </p:spPr>
        <p:txBody>
          <a:bodyPr lIns="45720" tIns="0" rIns="45720" bIns="0"/>
          <a:lstStyle>
            <a:lvl1pPr marL="0" indent="0" algn="r">
              <a:buNone/>
              <a:defRPr sz="2200">
                <a:solidFill>
                  <a:srgbClr val="FFFFFF"/>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31" name="Date Placeholder 30"/>
          <p:cNvSpPr>
            <a:spLocks noGrp="1"/>
          </p:cNvSpPr>
          <p:nvPr>
            <p:ph type="dt" sz="half" idx="10"/>
          </p:nvPr>
        </p:nvSpPr>
        <p:spPr>
          <a:xfrm>
            <a:off x="5871224" y="6557946"/>
            <a:ext cx="2002464" cy="226902"/>
          </a:xfrm>
        </p:spPr>
        <p:txBody>
          <a:bodyPr/>
          <a:lstStyle>
            <a:lvl1pPr>
              <a:defRPr lang="en-US" smtClean="0">
                <a:solidFill>
                  <a:srgbClr val="FFFFFF"/>
                </a:solidFill>
              </a:defRPr>
            </a:lvl1pPr>
            <a:extLst/>
          </a:lstStyle>
          <a:p>
            <a:fld id="{82D3306D-0E5B-4DB7-B905-9065DBD9BDE6}" type="datetimeFigureOut">
              <a:rPr lang="en-US" smtClean="0"/>
              <a:t>03/09/2016</a:t>
            </a:fld>
            <a:endParaRPr lang="en-US"/>
          </a:p>
        </p:txBody>
      </p:sp>
      <p:sp>
        <p:nvSpPr>
          <p:cNvPr id="18" name="Footer Placeholder 17"/>
          <p:cNvSpPr>
            <a:spLocks noGrp="1"/>
          </p:cNvSpPr>
          <p:nvPr>
            <p:ph type="ftr" sz="quarter" idx="11"/>
          </p:nvPr>
        </p:nvSpPr>
        <p:spPr>
          <a:xfrm>
            <a:off x="2819400" y="6557946"/>
            <a:ext cx="2927722" cy="228600"/>
          </a:xfrm>
        </p:spPr>
        <p:txBody>
          <a:bodyPr/>
          <a:lstStyle>
            <a:lvl1pPr>
              <a:defRPr lang="en-US" dirty="0">
                <a:solidFill>
                  <a:srgbClr val="FFFFFF"/>
                </a:solidFill>
              </a:defRPr>
            </a:lvl1pPr>
            <a:extLst/>
          </a:lstStyle>
          <a:p>
            <a:endParaRPr lang="en-US"/>
          </a:p>
        </p:txBody>
      </p:sp>
      <p:sp>
        <p:nvSpPr>
          <p:cNvPr id="29" name="Slide Number Placeholder 28"/>
          <p:cNvSpPr>
            <a:spLocks noGrp="1"/>
          </p:cNvSpPr>
          <p:nvPr>
            <p:ph type="sldNum" sz="quarter" idx="12"/>
          </p:nvPr>
        </p:nvSpPr>
        <p:spPr>
          <a:xfrm>
            <a:off x="7880884" y="6556248"/>
            <a:ext cx="588336" cy="228600"/>
          </a:xfrm>
        </p:spPr>
        <p:txBody>
          <a:bodyPr/>
          <a:lstStyle>
            <a:lvl1pPr>
              <a:defRPr lang="en-US" smtClean="0">
                <a:solidFill>
                  <a:srgbClr val="FFFFFF"/>
                </a:solidFill>
              </a:defRPr>
            </a:lvl1pPr>
            <a:extLst/>
          </a:lstStyle>
          <a:p>
            <a:fld id="{0FB55230-4810-4F0F-A659-FACBCE441F6E}"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82D3306D-0E5B-4DB7-B905-9065DBD9BDE6}" type="datetimeFigureOut">
              <a:rPr lang="en-US" smtClean="0"/>
              <a:t>03/09/2016</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0FB55230-4810-4F0F-A659-FACBCE441F6E}"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274955"/>
            <a:ext cx="1524000" cy="5851525"/>
          </a:xfrm>
        </p:spPr>
        <p:txBody>
          <a:bodyPr vert="eaVert" ancho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2"/>
            <a:ext cx="60198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4242816" y="6557946"/>
            <a:ext cx="2002464" cy="226902"/>
          </a:xfrm>
        </p:spPr>
        <p:txBody>
          <a:bodyPr/>
          <a:lstStyle>
            <a:extLst/>
          </a:lstStyle>
          <a:p>
            <a:fld id="{82D3306D-0E5B-4DB7-B905-9065DBD9BDE6}" type="datetimeFigureOut">
              <a:rPr lang="en-US" smtClean="0"/>
              <a:t>03/09/2016</a:t>
            </a:fld>
            <a:endParaRPr lang="en-US"/>
          </a:p>
        </p:txBody>
      </p:sp>
      <p:sp>
        <p:nvSpPr>
          <p:cNvPr id="5" name="Footer Placeholder 4"/>
          <p:cNvSpPr>
            <a:spLocks noGrp="1"/>
          </p:cNvSpPr>
          <p:nvPr>
            <p:ph type="ftr" sz="quarter" idx="11"/>
          </p:nvPr>
        </p:nvSpPr>
        <p:spPr>
          <a:xfrm>
            <a:off x="457200" y="6556248"/>
            <a:ext cx="3657600" cy="228600"/>
          </a:xfrm>
        </p:spPr>
        <p:txBody>
          <a:bodyPr/>
          <a:lstStyle>
            <a:extLst/>
          </a:lstStyle>
          <a:p>
            <a:endParaRPr lang="en-US"/>
          </a:p>
        </p:txBody>
      </p:sp>
      <p:sp>
        <p:nvSpPr>
          <p:cNvPr id="6" name="Slide Number Placeholder 5"/>
          <p:cNvSpPr>
            <a:spLocks noGrp="1"/>
          </p:cNvSpPr>
          <p:nvPr>
            <p:ph type="sldNum" sz="quarter" idx="12"/>
          </p:nvPr>
        </p:nvSpPr>
        <p:spPr>
          <a:xfrm>
            <a:off x="6254496" y="6553200"/>
            <a:ext cx="588336" cy="228600"/>
          </a:xfrm>
        </p:spPr>
        <p:txBody>
          <a:bodyPr/>
          <a:lstStyle>
            <a:lvl1pPr>
              <a:defRPr>
                <a:solidFill>
                  <a:schemeClr val="tx2"/>
                </a:solidFill>
              </a:defRPr>
            </a:lvl1pPr>
            <a:extLst/>
          </a:lstStyle>
          <a:p>
            <a:fld id="{0FB55230-4810-4F0F-A659-FACBCE441F6E}"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82D3306D-0E5B-4DB7-B905-9065DBD9BDE6}" type="datetimeFigureOut">
              <a:rPr lang="en-US" smtClean="0"/>
              <a:t>03/09/2016</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0FB55230-4810-4F0F-A659-FACBCE441F6E}"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066800" y="2821837"/>
            <a:ext cx="6255488" cy="1362075"/>
          </a:xfrm>
        </p:spPr>
        <p:txBody>
          <a:bodyPr tIns="0" anchor="t"/>
          <a:lstStyle>
            <a:lvl1pPr algn="r">
              <a:buNone/>
              <a:defRPr sz="4200" b="1" cap="all"/>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1066800" y="1905000"/>
            <a:ext cx="6255488" cy="743507"/>
          </a:xfrm>
        </p:spPr>
        <p:txBody>
          <a:bodyPr anchor="b"/>
          <a:lstStyle>
            <a:lvl1pPr marL="0" indent="0" algn="r">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a:xfrm>
            <a:off x="4724238" y="6556810"/>
            <a:ext cx="2002464" cy="226902"/>
          </a:xfrm>
        </p:spPr>
        <p:txBody>
          <a:bodyPr bIns="0" anchor="b"/>
          <a:lstStyle>
            <a:lvl1pPr>
              <a:defRPr>
                <a:solidFill>
                  <a:schemeClr val="tx2"/>
                </a:solidFill>
              </a:defRPr>
            </a:lvl1pPr>
            <a:extLst/>
          </a:lstStyle>
          <a:p>
            <a:fld id="{82D3306D-0E5B-4DB7-B905-9065DBD9BDE6}" type="datetimeFigureOut">
              <a:rPr lang="en-US" smtClean="0"/>
              <a:t>03/09/2016</a:t>
            </a:fld>
            <a:endParaRPr lang="en-US"/>
          </a:p>
        </p:txBody>
      </p:sp>
      <p:sp>
        <p:nvSpPr>
          <p:cNvPr id="5" name="Footer Placeholder 4"/>
          <p:cNvSpPr>
            <a:spLocks noGrp="1"/>
          </p:cNvSpPr>
          <p:nvPr>
            <p:ph type="ftr" sz="quarter" idx="11"/>
          </p:nvPr>
        </p:nvSpPr>
        <p:spPr>
          <a:xfrm>
            <a:off x="1735358" y="6556810"/>
            <a:ext cx="2895600" cy="228600"/>
          </a:xfrm>
        </p:spPr>
        <p:txBody>
          <a:bodyPr bIns="0" anchor="b"/>
          <a:lstStyle>
            <a:lvl1pPr>
              <a:defRPr>
                <a:solidFill>
                  <a:schemeClr val="tx2"/>
                </a:solidFill>
              </a:defRPr>
            </a:lvl1pPr>
            <a:extLst/>
          </a:lstStyle>
          <a:p>
            <a:endParaRPr lang="en-US"/>
          </a:p>
        </p:txBody>
      </p:sp>
      <p:sp>
        <p:nvSpPr>
          <p:cNvPr id="6" name="Slide Number Placeholder 5"/>
          <p:cNvSpPr>
            <a:spLocks noGrp="1"/>
          </p:cNvSpPr>
          <p:nvPr>
            <p:ph type="sldNum" sz="quarter" idx="12"/>
          </p:nvPr>
        </p:nvSpPr>
        <p:spPr>
          <a:xfrm>
            <a:off x="6733952" y="6555112"/>
            <a:ext cx="588336" cy="228600"/>
          </a:xfrm>
        </p:spPr>
        <p:txBody>
          <a:bodyPr/>
          <a:lstStyle>
            <a:extLst/>
          </a:lstStyle>
          <a:p>
            <a:fld id="{0FB55230-4810-4F0F-A659-FACBCE441F6E}"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178808"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82D3306D-0E5B-4DB7-B905-9065DBD9BDE6}" type="datetimeFigureOut">
              <a:rPr lang="en-US" smtClean="0"/>
              <a:t>03/09/2016</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0FB55230-4810-4F0F-A659-FACBCE441F6E}"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nchor="b"/>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867400"/>
            <a:ext cx="3520440" cy="457200"/>
          </a:xfrm>
          <a:noFill/>
          <a:ln w="12700" cap="flat" cmpd="sng" algn="ctr">
            <a:solidFill>
              <a:schemeClr val="tx2"/>
            </a:solidFill>
            <a:prstDash val="solid"/>
          </a:ln>
          <a:effectLst/>
        </p:spPr>
        <p:style>
          <a:lnRef idx="1">
            <a:schemeClr val="accent1"/>
          </a:lnRef>
          <a:fillRef idx="3">
            <a:schemeClr val="accent1"/>
          </a:fillRef>
          <a:effectRef idx="2">
            <a:schemeClr val="accent1"/>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178808" y="5867400"/>
            <a:ext cx="3520440" cy="457200"/>
          </a:xfrm>
          <a:noFill/>
          <a:ln w="12700" cap="flat" cmpd="sng" algn="ctr">
            <a:solidFill>
              <a:schemeClr val="tx2"/>
            </a:solidFill>
            <a:prstDash val="solid"/>
          </a:ln>
          <a:effectLst/>
        </p:spPr>
        <p:style>
          <a:lnRef idx="1">
            <a:schemeClr val="accent2"/>
          </a:lnRef>
          <a:fillRef idx="3">
            <a:schemeClr val="accent2"/>
          </a:fillRef>
          <a:effectRef idx="2">
            <a:schemeClr val="accent2"/>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178808"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82D3306D-0E5B-4DB7-B905-9065DBD9BDE6}" type="datetimeFigureOut">
              <a:rPr lang="en-US" smtClean="0"/>
              <a:t>03/09/2016</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0FB55230-4810-4F0F-A659-FACBCE441F6E}"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82D3306D-0E5B-4DB7-B905-9065DBD9BDE6}" type="datetimeFigureOut">
              <a:rPr lang="en-US" smtClean="0"/>
              <a:t>03/09/2016</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0FB55230-4810-4F0F-A659-FACBCE441F6E}"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solidFill>
                  <a:schemeClr val="tx2"/>
                </a:solidFill>
              </a:defRPr>
            </a:lvl1pPr>
            <a:extLst/>
          </a:lstStyle>
          <a:p>
            <a:fld id="{82D3306D-0E5B-4DB7-B905-9065DBD9BDE6}" type="datetimeFigureOut">
              <a:rPr lang="en-US" smtClean="0"/>
              <a:t>03/09/2016</a:t>
            </a:fld>
            <a:endParaRPr lang="en-US"/>
          </a:p>
        </p:txBody>
      </p:sp>
      <p:sp>
        <p:nvSpPr>
          <p:cNvPr id="3" name="Footer Placeholder 2"/>
          <p:cNvSpPr>
            <a:spLocks noGrp="1"/>
          </p:cNvSpPr>
          <p:nvPr>
            <p:ph type="ftr" sz="quarter" idx="11"/>
          </p:nvPr>
        </p:nvSpPr>
        <p:spPr/>
        <p:txBody>
          <a:bodyPr/>
          <a:lstStyle>
            <a:lvl1pPr>
              <a:defRPr>
                <a:solidFill>
                  <a:schemeClr val="tx2"/>
                </a:solidFill>
              </a:defRPr>
            </a:lvl1pPr>
            <a:extLst/>
          </a:lstStyle>
          <a:p>
            <a:endParaRPr lang="en-US"/>
          </a:p>
        </p:txBody>
      </p:sp>
      <p:sp>
        <p:nvSpPr>
          <p:cNvPr id="4" name="Slide Number Placeholder 3"/>
          <p:cNvSpPr>
            <a:spLocks noGrp="1"/>
          </p:cNvSpPr>
          <p:nvPr>
            <p:ph type="sldNum" sz="quarter" idx="12"/>
          </p:nvPr>
        </p:nvSpPr>
        <p:spPr/>
        <p:txBody>
          <a:bodyPr/>
          <a:lstStyle>
            <a:extLst/>
          </a:lstStyle>
          <a:p>
            <a:fld id="{0FB55230-4810-4F0F-A659-FACBCE441F6E}"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5897880" cy="1173480"/>
          </a:xfrm>
        </p:spPr>
        <p:txBody>
          <a:bodyPr wrap="square" anchor="b"/>
          <a:lstStyle>
            <a:lvl1pPr algn="l">
              <a:buNone/>
              <a:defRPr lang="en-US" sz="2400" baseline="0" smtClean="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497416"/>
            <a:ext cx="5897880" cy="602512"/>
          </a:xfrm>
        </p:spPr>
        <p:txBody>
          <a:bodyPr rot="0" spcFirstLastPara="0" vertOverflow="overflow" horzOverflow="overflow" vert="horz" wrap="square" lIns="45720" tIns="0" rIns="0" bIns="0" numCol="1" spcCol="0" rtlCol="0" fromWordArt="0" anchor="t" anchorCtr="0" forceAA="0" compatLnSpc="1">
            <a:normAutofit/>
          </a:bodyPr>
          <a:lstStyle>
            <a:lvl1pPr marL="0" indent="0">
              <a:spcBef>
                <a:spcPts val="0"/>
              </a:spcBef>
              <a:spcAft>
                <a:spcPts val="0"/>
              </a:spcAft>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2133600"/>
            <a:ext cx="7239000" cy="4371752"/>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82D3306D-0E5B-4DB7-B905-9065DBD9BDE6}" type="datetimeFigureOut">
              <a:rPr lang="en-US" smtClean="0"/>
              <a:t>03/09/2016</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0FB55230-4810-4F0F-A659-FACBCE441F6E}"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2"/>
      </p:bgRef>
    </p:bg>
    <p:spTree>
      <p:nvGrpSpPr>
        <p:cNvPr id="1" name=""/>
        <p:cNvGrpSpPr/>
        <p:nvPr/>
      </p:nvGrpSpPr>
      <p:grpSpPr>
        <a:xfrm>
          <a:off x="0" y="0"/>
          <a:ext cx="0" cy="0"/>
          <a:chOff x="0" y="0"/>
          <a:chExt cx="0" cy="0"/>
        </a:xfrm>
      </p:grpSpPr>
      <p:sp>
        <p:nvSpPr>
          <p:cNvPr id="8" name="Rectangle 7"/>
          <p:cNvSpPr/>
          <p:nvPr/>
        </p:nvSpPr>
        <p:spPr>
          <a:xfrm rot="21240000">
            <a:off x="597968" y="1004668"/>
            <a:ext cx="4319527" cy="4312573"/>
          </a:xfrm>
          <a:prstGeom prst="rect">
            <a:avLst/>
          </a:prstGeom>
          <a:solidFill>
            <a:srgbClr val="FAFAFA"/>
          </a:solidFill>
          <a:ln w="1270" cap="rnd" cmpd="sng" algn="ctr">
            <a:solidFill>
              <a:srgbClr val="EAEAEA"/>
            </a:solidFill>
            <a:prstDash val="solid"/>
          </a:ln>
          <a:effectLst>
            <a:outerShdw blurRad="25000" dist="12700" dir="5400000" algn="t"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Rectangle 8"/>
          <p:cNvSpPr/>
          <p:nvPr/>
        </p:nvSpPr>
        <p:spPr>
          <a:xfrm rot="21420000">
            <a:off x="596706" y="998816"/>
            <a:ext cx="4319527" cy="4312573"/>
          </a:xfrm>
          <a:prstGeom prst="rect">
            <a:avLst/>
          </a:prstGeom>
          <a:solidFill>
            <a:srgbClr val="FAFAFA"/>
          </a:solidFill>
          <a:ln w="1270" cap="rnd" cmpd="sng" algn="ctr">
            <a:solidFill>
              <a:srgbClr val="EAEAEA"/>
            </a:solidFill>
            <a:prstDash val="solid"/>
          </a:ln>
          <a:effectLst>
            <a:outerShdw blurRad="28000" dist="12700" dir="5400000" algn="tl"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le 1"/>
          <p:cNvSpPr>
            <a:spLocks noGrp="1"/>
          </p:cNvSpPr>
          <p:nvPr>
            <p:ph type="title"/>
          </p:nvPr>
        </p:nvSpPr>
        <p:spPr>
          <a:xfrm>
            <a:off x="5389098" y="1143000"/>
            <a:ext cx="3429000" cy="2057400"/>
          </a:xfrm>
        </p:spPr>
        <p:txBody>
          <a:bodyPr vert="horz" anchor="b"/>
          <a:lstStyle>
            <a:lvl1pPr algn="l">
              <a:buNone/>
              <a:defRPr sz="3000" b="1" baseline="0">
                <a:ln w="500">
                  <a:solidFill>
                    <a:schemeClr val="tx2">
                      <a:shade val="10000"/>
                      <a:satMod val="135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defRPr>
            </a:lvl1pPr>
            <a:extLst/>
          </a:lstStyle>
          <a:p>
            <a:r>
              <a:rPr kumimoji="0" lang="en-US" smtClean="0"/>
              <a:t>Click to edit Master title style</a:t>
            </a:r>
            <a:endParaRPr kumimoji="0" lang="en-US" dirty="0"/>
          </a:p>
        </p:txBody>
      </p:sp>
      <p:sp>
        <p:nvSpPr>
          <p:cNvPr id="4" name="Text Placeholder 3"/>
          <p:cNvSpPr>
            <a:spLocks noGrp="1"/>
          </p:cNvSpPr>
          <p:nvPr>
            <p:ph type="body" sz="half" idx="2"/>
          </p:nvPr>
        </p:nvSpPr>
        <p:spPr>
          <a:xfrm>
            <a:off x="5389098" y="3283634"/>
            <a:ext cx="3429000" cy="1920240"/>
          </a:xfrm>
        </p:spPr>
        <p:txBody>
          <a:bodyPr rot="0" spcFirstLastPara="0" vertOverflow="overflow" horzOverflow="overflow" vert="horz" wrap="square" lIns="82296" tIns="0" rIns="0" bIns="0" numCol="1" spcCol="0" rtlCol="0" fromWordArt="0" anchor="t" anchorCtr="0" forceAA="0" compatLnSpc="1">
            <a:normAutofit/>
          </a:bodyPr>
          <a:lstStyle>
            <a:lvl1pPr marL="0" indent="0">
              <a:lnSpc>
                <a:spcPct val="100000"/>
              </a:lnSpc>
              <a:spcBef>
                <a:spcPts val="0"/>
              </a:spcBef>
              <a:buFontTx/>
              <a:buNone/>
              <a:defRPr sz="1400" baseline="0">
                <a:solidFill>
                  <a:schemeClr val="tx1"/>
                </a:solidFill>
              </a:defRPr>
            </a:lvl1pPr>
            <a:lvl2pPr>
              <a:defRPr sz="1200"/>
            </a:lvl2pPr>
            <a:lvl3pPr>
              <a:defRPr sz="1000"/>
            </a:lvl3pPr>
            <a:lvl4pPr>
              <a:defRPr sz="900"/>
            </a:lvl4pPr>
            <a:lvl5pPr>
              <a:defRPr sz="900"/>
            </a:lvl5pPr>
            <a:extLst/>
          </a:lstStyle>
          <a:p>
            <a:pPr marL="0" marR="0" lvl="0" indent="0" algn="l" defTabSz="0" rtl="0" eaLnBrk="1" fontAlgn="auto" latinLnBrk="0" hangingPunct="1">
              <a:lnSpc>
                <a:spcPct val="100000"/>
              </a:lnSpc>
              <a:spcBef>
                <a:spcPts val="0"/>
              </a:spcBef>
              <a:spcAft>
                <a:spcPts val="0"/>
              </a:spcAft>
              <a:buClr>
                <a:schemeClr val="tx2"/>
              </a:buClr>
              <a:buSzPct val="73000"/>
              <a:buFontTx/>
              <a:buNone/>
              <a:tabLst/>
              <a:defRPr/>
            </a:pPr>
            <a:r>
              <a:rPr kumimoji="0" lang="en-US" smtClean="0"/>
              <a:t>Click to edit Master text styles</a:t>
            </a:r>
          </a:p>
        </p:txBody>
      </p:sp>
      <p:sp>
        <p:nvSpPr>
          <p:cNvPr id="5" name="Date Placeholder 4"/>
          <p:cNvSpPr>
            <a:spLocks noGrp="1"/>
          </p:cNvSpPr>
          <p:nvPr>
            <p:ph type="dt" sz="half" idx="10"/>
          </p:nvPr>
        </p:nvSpPr>
        <p:spPr/>
        <p:txBody>
          <a:bodyPr/>
          <a:lstStyle>
            <a:extLst/>
          </a:lstStyle>
          <a:p>
            <a:fld id="{82D3306D-0E5B-4DB7-B905-9065DBD9BDE6}" type="datetimeFigureOut">
              <a:rPr lang="en-US" smtClean="0"/>
              <a:t>03/09/2016</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0FB55230-4810-4F0F-A659-FACBCE441F6E}" type="slidenum">
              <a:rPr lang="en-US" smtClean="0"/>
              <a:t>‹#›</a:t>
            </a:fld>
            <a:endParaRPr lang="en-US"/>
          </a:p>
        </p:txBody>
      </p:sp>
      <p:sp>
        <p:nvSpPr>
          <p:cNvPr id="10" name="Picture Placeholder 9"/>
          <p:cNvSpPr>
            <a:spLocks noGrp="1"/>
          </p:cNvSpPr>
          <p:nvPr>
            <p:ph type="pic" idx="1"/>
          </p:nvPr>
        </p:nvSpPr>
        <p:spPr>
          <a:xfrm>
            <a:off x="663682" y="1041002"/>
            <a:ext cx="4206240" cy="4206240"/>
          </a:xfrm>
          <a:solidFill>
            <a:schemeClr val="bg2">
              <a:shade val="50000"/>
            </a:schemeClr>
          </a:solidFill>
          <a:ln w="107950">
            <a:solidFill>
              <a:srgbClr val="FFFFFF"/>
            </a:solidFill>
            <a:miter lim="800000"/>
          </a:ln>
          <a:effectLst>
            <a:outerShdw blurRad="44450" dist="3810" dir="5400000" algn="tl" rotWithShape="0">
              <a:srgbClr val="000000">
                <a:alpha val="60000"/>
              </a:srgbClr>
            </a:outerShdw>
          </a:effectLst>
          <a:scene3d>
            <a:camera prst="orthographicFront"/>
            <a:lightRig rig="threePt" dir="t"/>
          </a:scene3d>
          <a:sp3d contourW="3810">
            <a:contourClr>
              <a:srgbClr val="969696"/>
            </a:contourClr>
          </a:sp3d>
        </p:spPr>
        <p:txBody>
          <a:bodyPr/>
          <a:lstStyle>
            <a:lvl1pPr marL="0" indent="0">
              <a:buNone/>
              <a:defRPr sz="3200"/>
            </a:lvl1pPr>
            <a:extLst/>
          </a:lstStyle>
          <a:p>
            <a:r>
              <a:rPr kumimoji="0" lang="en-US" smtClean="0"/>
              <a:t>Click icon to add picture</a:t>
            </a:r>
            <a:endParaRPr kumimoji="0" lang="en-US" dirty="0"/>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flipH="1">
            <a:off x="8153400" y="0"/>
            <a:ext cx="990600" cy="6858000"/>
          </a:xfrm>
          <a:prstGeom prst="rect">
            <a:avLst/>
          </a:prstGeom>
          <a:blipFill>
            <a:blip r:embed="rId13" cstate="print">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10000" r="50000" b="-10000"/>
                </a:path>
                <a:tileRect/>
              </a:gradFill>
            </a:fillOverlay>
            <a:innerShdw blurRad="63500" dist="44450" dir="10800000">
              <a:srgbClr val="000000">
                <a:alpha val="45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 name="Title Placeholder 2"/>
          <p:cNvSpPr>
            <a:spLocks noGrp="1"/>
          </p:cNvSpPr>
          <p:nvPr>
            <p:ph type="title"/>
          </p:nvPr>
        </p:nvSpPr>
        <p:spPr>
          <a:xfrm>
            <a:off x="457200" y="320040"/>
            <a:ext cx="7239000" cy="1143000"/>
          </a:xfrm>
          <a:prstGeom prst="rect">
            <a:avLst/>
          </a:prstGeom>
        </p:spPr>
        <p:txBody>
          <a:bodyPr vert="horz" lIns="45720" tIns="0" rIns="45720" bIns="0" anchor="b" anchorCtr="0">
            <a:normAutofit/>
          </a:bodyPr>
          <a:lstStyle>
            <a:extLst/>
          </a:lstStyle>
          <a:p>
            <a:r>
              <a:rPr kumimoji="0" lang="en-US" smtClean="0"/>
              <a:t>Click to edit Master title style</a:t>
            </a:r>
            <a:endParaRPr kumimoji="0" lang="en-US"/>
          </a:p>
        </p:txBody>
      </p:sp>
      <p:sp>
        <p:nvSpPr>
          <p:cNvPr id="31" name="Text Placeholder 30"/>
          <p:cNvSpPr>
            <a:spLocks noGrp="1"/>
          </p:cNvSpPr>
          <p:nvPr>
            <p:ph type="body" idx="1"/>
          </p:nvPr>
        </p:nvSpPr>
        <p:spPr>
          <a:xfrm>
            <a:off x="457200" y="1609416"/>
            <a:ext cx="7239000" cy="4846320"/>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7" name="Date Placeholder 26"/>
          <p:cNvSpPr>
            <a:spLocks noGrp="1"/>
          </p:cNvSpPr>
          <p:nvPr>
            <p:ph type="dt" sz="half" idx="2"/>
          </p:nvPr>
        </p:nvSpPr>
        <p:spPr>
          <a:xfrm>
            <a:off x="4245936" y="6557946"/>
            <a:ext cx="2002464" cy="226902"/>
          </a:xfrm>
          <a:prstGeom prst="rect">
            <a:avLst/>
          </a:prstGeom>
        </p:spPr>
        <p:txBody>
          <a:bodyPr vert="horz" tIns="0" bIns="0" anchor="b"/>
          <a:lstStyle>
            <a:lvl1pPr algn="l" eaLnBrk="1" latinLnBrk="0" hangingPunct="1">
              <a:defRPr kumimoji="0" sz="1000">
                <a:solidFill>
                  <a:schemeClr val="tx2"/>
                </a:solidFill>
              </a:defRPr>
            </a:lvl1pPr>
            <a:extLst/>
          </a:lstStyle>
          <a:p>
            <a:fld id="{82D3306D-0E5B-4DB7-B905-9065DBD9BDE6}" type="datetimeFigureOut">
              <a:rPr lang="en-US" smtClean="0"/>
              <a:t>03/09/2016</a:t>
            </a:fld>
            <a:endParaRPr lang="en-US"/>
          </a:p>
        </p:txBody>
      </p:sp>
      <p:sp>
        <p:nvSpPr>
          <p:cNvPr id="4" name="Footer Placeholder 3"/>
          <p:cNvSpPr>
            <a:spLocks noGrp="1"/>
          </p:cNvSpPr>
          <p:nvPr>
            <p:ph type="ftr" sz="quarter" idx="3"/>
          </p:nvPr>
        </p:nvSpPr>
        <p:spPr>
          <a:xfrm>
            <a:off x="457200" y="6557946"/>
            <a:ext cx="3657600" cy="228600"/>
          </a:xfrm>
          <a:prstGeom prst="rect">
            <a:avLst/>
          </a:prstGeom>
        </p:spPr>
        <p:txBody>
          <a:bodyPr vert="horz" tIns="0" bIns="0" anchor="b"/>
          <a:lstStyle>
            <a:lvl1pPr algn="r" eaLnBrk="1" latinLnBrk="0" hangingPunct="1">
              <a:defRPr kumimoji="0" sz="1000">
                <a:solidFill>
                  <a:schemeClr val="tx2"/>
                </a:solidFill>
              </a:defRPr>
            </a:lvl1pPr>
            <a:extLst/>
          </a:lstStyle>
          <a:p>
            <a:endParaRPr lang="en-US"/>
          </a:p>
        </p:txBody>
      </p:sp>
      <p:sp>
        <p:nvSpPr>
          <p:cNvPr id="16" name="Slide Number Placeholder 15"/>
          <p:cNvSpPr>
            <a:spLocks noGrp="1"/>
          </p:cNvSpPr>
          <p:nvPr>
            <p:ph type="sldNum" sz="quarter" idx="4"/>
          </p:nvPr>
        </p:nvSpPr>
        <p:spPr>
          <a:xfrm>
            <a:off x="6251448" y="6556248"/>
            <a:ext cx="588336" cy="228600"/>
          </a:xfrm>
          <a:prstGeom prst="rect">
            <a:avLst/>
          </a:prstGeom>
        </p:spPr>
        <p:txBody>
          <a:bodyPr vert="horz" lIns="0" tIns="0" rIns="0" bIns="0" anchor="b"/>
          <a:lstStyle>
            <a:lvl1pPr algn="r" eaLnBrk="1" latinLnBrk="0" hangingPunct="1">
              <a:defRPr kumimoji="0" sz="1100">
                <a:solidFill>
                  <a:schemeClr val="tx2"/>
                </a:solidFill>
              </a:defRPr>
            </a:lvl1pPr>
            <a:extLst/>
          </a:lstStyle>
          <a:p>
            <a:fld id="{0FB55230-4810-4F0F-A659-FACBCE441F6E}"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algn="l" rtl="0" eaLnBrk="1" latinLnBrk="0" hangingPunct="1">
        <a:spcBef>
          <a:spcPct val="0"/>
        </a:spcBef>
        <a:buNone/>
        <a:defRPr kumimoji="0" sz="3800" b="1" kern="1200" cap="all" baseline="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latin typeface="+mj-lt"/>
          <a:ea typeface="+mj-ea"/>
          <a:cs typeface="+mj-cs"/>
        </a:defRPr>
      </a:lvl1pPr>
      <a:extLst/>
    </p:titleStyle>
    <p:bodyStyle>
      <a:lvl1pPr marL="274320" indent="-274320" algn="l" rtl="0" eaLnBrk="1" latinLnBrk="0" hangingPunct="1">
        <a:spcBef>
          <a:spcPts val="600"/>
        </a:spcBef>
        <a:buClr>
          <a:schemeClr val="tx2"/>
        </a:buClr>
        <a:buSzPct val="73000"/>
        <a:buFont typeface="Wingdings 2"/>
        <a:buChar char=""/>
        <a:defRPr kumimoji="0" sz="2600" kern="1200" baseline="0">
          <a:solidFill>
            <a:schemeClr val="tx1"/>
          </a:solidFill>
          <a:latin typeface="+mn-lt"/>
          <a:ea typeface="+mn-ea"/>
          <a:cs typeface="+mn-cs"/>
        </a:defRPr>
      </a:lvl1pPr>
      <a:lvl2pPr marL="521208" indent="-228600" algn="l" rtl="0" eaLnBrk="1" latinLnBrk="0" hangingPunct="1">
        <a:spcBef>
          <a:spcPts val="500"/>
        </a:spcBef>
        <a:buClr>
          <a:schemeClr val="accent4"/>
        </a:buClr>
        <a:buSzPct val="80000"/>
        <a:buFont typeface="Wingdings 2"/>
        <a:buChar char=""/>
        <a:defRPr kumimoji="0" sz="2300" kern="1200">
          <a:solidFill>
            <a:schemeClr val="tx1">
              <a:tint val="85000"/>
            </a:schemeClr>
          </a:solidFill>
          <a:latin typeface="+mn-lt"/>
          <a:ea typeface="+mn-ea"/>
          <a:cs typeface="+mn-cs"/>
        </a:defRPr>
      </a:lvl2pPr>
      <a:lvl3pPr marL="758952" indent="-228600" algn="l" rtl="0" eaLnBrk="1" latinLnBrk="0" hangingPunct="1">
        <a:spcBef>
          <a:spcPts val="400"/>
        </a:spcBef>
        <a:buClr>
          <a:schemeClr val="accent4"/>
        </a:buClr>
        <a:buSzPct val="60000"/>
        <a:buFont typeface="Wingdings"/>
        <a:buChar char=""/>
        <a:defRPr kumimoji="0" sz="2000" kern="1200">
          <a:solidFill>
            <a:schemeClr val="tx1"/>
          </a:solidFill>
          <a:latin typeface="+mn-lt"/>
          <a:ea typeface="+mn-ea"/>
          <a:cs typeface="+mn-cs"/>
        </a:defRPr>
      </a:lvl3pPr>
      <a:lvl4pPr marL="1005840" indent="-228600" algn="l" rtl="0" eaLnBrk="1" latinLnBrk="0" hangingPunct="1">
        <a:spcBef>
          <a:spcPct val="20000"/>
        </a:spcBef>
        <a:buClr>
          <a:schemeClr val="accent4"/>
        </a:buClr>
        <a:buSzPct val="80000"/>
        <a:buFont typeface="Wingdings 2"/>
        <a:buChar char=""/>
        <a:defRPr kumimoji="0" sz="2000" kern="1200">
          <a:solidFill>
            <a:schemeClr val="tx1">
              <a:tint val="85000"/>
            </a:schemeClr>
          </a:solidFill>
          <a:latin typeface="+mn-lt"/>
          <a:ea typeface="+mn-ea"/>
          <a:cs typeface="+mn-cs"/>
        </a:defRPr>
      </a:lvl4pPr>
      <a:lvl5pPr marL="1280160" indent="-228600" algn="l" rtl="0" eaLnBrk="1" latinLnBrk="0" hangingPunct="1">
        <a:spcBef>
          <a:spcPts val="400"/>
        </a:spcBef>
        <a:buClr>
          <a:schemeClr val="accent4"/>
        </a:buClr>
        <a:buSzPct val="70000"/>
        <a:buFont typeface="Wingdings"/>
        <a:buChar char=""/>
        <a:defRPr kumimoji="0" sz="1800" kern="1200">
          <a:solidFill>
            <a:schemeClr val="tx1"/>
          </a:solidFill>
          <a:latin typeface="+mn-lt"/>
          <a:ea typeface="+mn-ea"/>
          <a:cs typeface="+mn-cs"/>
        </a:defRPr>
      </a:lvl5pPr>
      <a:lvl6pPr marL="1472184" indent="-182880" algn="l" rtl="0" eaLnBrk="1" latinLnBrk="0" hangingPunct="1">
        <a:spcBef>
          <a:spcPts val="400"/>
        </a:spcBef>
        <a:buClr>
          <a:schemeClr val="accent4"/>
        </a:buClr>
        <a:buSzPct val="80000"/>
        <a:buFont typeface="Wingdings 2"/>
        <a:buChar char=""/>
        <a:defRPr kumimoji="0" sz="1800" kern="1200">
          <a:solidFill>
            <a:schemeClr val="tx1">
              <a:tint val="85000"/>
            </a:schemeClr>
          </a:solidFill>
          <a:latin typeface="+mn-lt"/>
          <a:ea typeface="+mn-ea"/>
          <a:cs typeface="+mn-cs"/>
        </a:defRPr>
      </a:lvl6pPr>
      <a:lvl7pPr marL="1673352" indent="-182880" algn="l" rtl="0" eaLnBrk="1" latinLnBrk="0" hangingPunct="1">
        <a:spcBef>
          <a:spcPct val="20000"/>
        </a:spcBef>
        <a:buClr>
          <a:schemeClr val="accent4"/>
        </a:buClr>
        <a:buSzPct val="80000"/>
        <a:buFont typeface="Wingdings 2"/>
        <a:buChar char=""/>
        <a:defRPr kumimoji="0" sz="1600" kern="1200" baseline="0">
          <a:solidFill>
            <a:schemeClr val="tx1"/>
          </a:solidFill>
          <a:latin typeface="+mn-lt"/>
          <a:ea typeface="+mn-ea"/>
          <a:cs typeface="+mn-cs"/>
        </a:defRPr>
      </a:lvl7pPr>
      <a:lvl8pPr marL="1847088" indent="-182880" algn="l" rtl="0" eaLnBrk="1" latinLnBrk="0" hangingPunct="1">
        <a:spcBef>
          <a:spcPts val="300"/>
        </a:spcBef>
        <a:buClr>
          <a:schemeClr val="accent4"/>
        </a:buClr>
        <a:buSzPct val="100000"/>
        <a:buChar char="•"/>
        <a:defRPr kumimoji="0" sz="1600" kern="1200" baseline="0">
          <a:solidFill>
            <a:schemeClr val="tx1">
              <a:tint val="85000"/>
            </a:schemeClr>
          </a:solidFill>
          <a:latin typeface="+mn-lt"/>
          <a:ea typeface="+mn-ea"/>
          <a:cs typeface="+mn-cs"/>
        </a:defRPr>
      </a:lvl8pPr>
      <a:lvl9pPr marL="2057400" indent="-182880" algn="l" rtl="0" eaLnBrk="1" latinLnBrk="0" hangingPunct="1">
        <a:spcBef>
          <a:spcPct val="20000"/>
        </a:spcBef>
        <a:buClr>
          <a:schemeClr val="accent4"/>
        </a:buClr>
        <a:buSzPct val="100000"/>
        <a:buFont typeface="Wingdings"/>
        <a:buChar char="§"/>
        <a:defRPr kumimoji="0" sz="14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hyperlink" Target="https://www.youtube.com/watch?v=Jjy-htr8ZWE" TargetMode="External"/><Relationship Id="rId2" Type="http://schemas.openxmlformats.org/officeDocument/2006/relationships/hyperlink" Target="https://www.youtube.com/watch?v=ENHP89mLWOY"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hyperlink" Target="https://www.youtube.com/watch?v=Au9oohI1MuM"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hyperlink" Target="http://www.youtube.com/watch?v=Ed3b7uS3fn8" TargetMode="Externa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hyperlink" Target="https://www.youtube.com/watch?v=h4PqLKWuwyU"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457200" y="0"/>
            <a:ext cx="8001000" cy="518160"/>
          </a:xfrm>
        </p:spPr>
        <p:txBody>
          <a:bodyPr>
            <a:normAutofit fontScale="90000"/>
          </a:bodyPr>
          <a:lstStyle/>
          <a:p>
            <a:pPr algn="ctr"/>
            <a:r>
              <a:rPr lang="en-US" dirty="0" smtClean="0"/>
              <a:t>Analyze this primary source</a:t>
            </a:r>
            <a:endParaRPr lang="en-US" dirty="0"/>
          </a:p>
        </p:txBody>
      </p:sp>
      <p:sp>
        <p:nvSpPr>
          <p:cNvPr id="8" name="Content Placeholder 7"/>
          <p:cNvSpPr>
            <a:spLocks noGrp="1"/>
          </p:cNvSpPr>
          <p:nvPr>
            <p:ph idx="1"/>
          </p:nvPr>
        </p:nvSpPr>
        <p:spPr>
          <a:xfrm>
            <a:off x="304800" y="914400"/>
            <a:ext cx="7391400" cy="5541336"/>
          </a:xfrm>
        </p:spPr>
        <p:txBody>
          <a:bodyPr/>
          <a:lstStyle/>
          <a:p>
            <a:r>
              <a:rPr lang="en-US" dirty="0" smtClean="0"/>
              <a:t>1)  What do you think author means?</a:t>
            </a:r>
          </a:p>
          <a:p>
            <a:r>
              <a:rPr lang="en-US" dirty="0" smtClean="0"/>
              <a:t>2)  Predict what we will be learning about today.</a:t>
            </a:r>
          </a:p>
          <a:p>
            <a:endParaRPr lang="en-US" dirty="0" smtClean="0"/>
          </a:p>
          <a:p>
            <a:r>
              <a:rPr lang="en-US" dirty="0" smtClean="0"/>
              <a:t>The Watts Riots were…‘environmental and not racial. The economic deprivation, social isolation, inadequate housing, and general despair of thousands of Negroes teeming in Northern and Western ghettos are the ready seeds which give birth to tragic expressions of violence’’ </a:t>
            </a:r>
          </a:p>
          <a:p>
            <a:pPr algn="r"/>
            <a:r>
              <a:rPr lang="en-US" dirty="0" smtClean="0"/>
              <a:t>MLK Jr. August 1965</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hlinkClick r:id="rId2"/>
              </a:rPr>
              <a:t>More Malcolm X</a:t>
            </a:r>
            <a:endParaRPr lang="en-US" dirty="0"/>
          </a:p>
        </p:txBody>
      </p:sp>
      <p:sp>
        <p:nvSpPr>
          <p:cNvPr id="3" name="Content Placeholder 2"/>
          <p:cNvSpPr>
            <a:spLocks noGrp="1"/>
          </p:cNvSpPr>
          <p:nvPr>
            <p:ph idx="1"/>
          </p:nvPr>
        </p:nvSpPr>
        <p:spPr/>
        <p:txBody>
          <a:bodyPr/>
          <a:lstStyle/>
          <a:p>
            <a:r>
              <a:rPr lang="en-US" dirty="0" smtClean="0"/>
              <a:t>How does Malcolm respond to the questions?</a:t>
            </a:r>
          </a:p>
          <a:p>
            <a:endParaRPr lang="en-US" dirty="0"/>
          </a:p>
          <a:p>
            <a:r>
              <a:rPr lang="en-US" dirty="0" smtClean="0"/>
              <a:t>Does he have a point or is he just trying to be difficult?</a:t>
            </a:r>
          </a:p>
          <a:p>
            <a:endParaRPr lang="en-US" dirty="0"/>
          </a:p>
          <a:p>
            <a:r>
              <a:rPr lang="en-US" dirty="0" smtClean="0">
                <a:hlinkClick r:id="rId3"/>
              </a:rPr>
              <a:t>The Ballot or the Bullet Speech</a:t>
            </a:r>
            <a:endParaRPr lang="en-US" dirty="0" smtClean="0"/>
          </a:p>
          <a:p>
            <a:endParaRPr lang="en-US" dirty="0"/>
          </a:p>
          <a:p>
            <a:r>
              <a:rPr lang="en-US" smtClean="0"/>
              <a:t>What parts </a:t>
            </a:r>
            <a:r>
              <a:rPr lang="en-US" dirty="0" smtClean="0"/>
              <a:t>of Malcolm’s speech do you </a:t>
            </a:r>
            <a:r>
              <a:rPr lang="en-US" smtClean="0"/>
              <a:t>agree with?</a:t>
            </a:r>
            <a:endParaRPr lang="en-US" dirty="0"/>
          </a:p>
        </p:txBody>
      </p:sp>
    </p:spTree>
    <p:extLst>
      <p:ext uri="{BB962C8B-B14F-4D97-AF65-F5344CB8AC3E}">
        <p14:creationId xmlns:p14="http://schemas.microsoft.com/office/powerpoint/2010/main" val="114267054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New Civil rights Issues</a:t>
            </a:r>
            <a:endParaRPr lang="en-US" dirty="0"/>
          </a:p>
        </p:txBody>
      </p:sp>
      <p:sp>
        <p:nvSpPr>
          <p:cNvPr id="3" name="Subtitle 2"/>
          <p:cNvSpPr>
            <a:spLocks noGrp="1"/>
          </p:cNvSpPr>
          <p:nvPr>
            <p:ph type="subTitle" idx="1"/>
          </p:nvPr>
        </p:nvSpPr>
        <p:spPr/>
        <p:txBody>
          <a:bodyPr/>
          <a:lstStyle/>
          <a:p>
            <a:r>
              <a:rPr lang="en-US" dirty="0" smtClean="0"/>
              <a:t>Unit 10 Day 5</a:t>
            </a:r>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Important Today</a:t>
            </a:r>
            <a:endParaRPr lang="en-US" dirty="0"/>
          </a:p>
        </p:txBody>
      </p:sp>
      <p:sp>
        <p:nvSpPr>
          <p:cNvPr id="5" name="Content Placeholder 4"/>
          <p:cNvSpPr>
            <a:spLocks noGrp="1"/>
          </p:cNvSpPr>
          <p:nvPr>
            <p:ph idx="1"/>
          </p:nvPr>
        </p:nvSpPr>
        <p:spPr/>
        <p:txBody>
          <a:bodyPr/>
          <a:lstStyle/>
          <a:p>
            <a:r>
              <a:rPr lang="en-US" dirty="0" smtClean="0"/>
              <a:t>Urban Problems in America</a:t>
            </a:r>
          </a:p>
          <a:p>
            <a:endParaRPr lang="en-US" dirty="0" smtClean="0"/>
          </a:p>
          <a:p>
            <a:r>
              <a:rPr lang="en-US" dirty="0" smtClean="0"/>
              <a:t>Watts Riots</a:t>
            </a:r>
          </a:p>
          <a:p>
            <a:endParaRPr lang="en-US" dirty="0" smtClean="0"/>
          </a:p>
          <a:p>
            <a:r>
              <a:rPr lang="en-US" dirty="0" smtClean="0"/>
              <a:t>Economic Rights</a:t>
            </a:r>
          </a:p>
          <a:p>
            <a:endParaRPr lang="en-US" dirty="0" smtClean="0"/>
          </a:p>
          <a:p>
            <a:r>
              <a:rPr lang="en-US" dirty="0" smtClean="0"/>
              <a:t>Black Power</a:t>
            </a:r>
          </a:p>
          <a:p>
            <a:endParaRPr lang="en-US" dirty="0" smtClean="0"/>
          </a:p>
          <a:p>
            <a:r>
              <a:rPr lang="en-US" dirty="0" smtClean="0"/>
              <a:t>Malcolm X</a:t>
            </a:r>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0"/>
            <a:ext cx="8077200" cy="670560"/>
          </a:xfrm>
        </p:spPr>
        <p:txBody>
          <a:bodyPr>
            <a:normAutofit/>
          </a:bodyPr>
          <a:lstStyle/>
          <a:p>
            <a:r>
              <a:rPr lang="en-US" dirty="0" smtClean="0"/>
              <a:t>What Urban Problems existed</a:t>
            </a:r>
            <a:endParaRPr lang="en-US" dirty="0"/>
          </a:p>
        </p:txBody>
      </p:sp>
      <p:sp>
        <p:nvSpPr>
          <p:cNvPr id="5" name="Content Placeholder 4"/>
          <p:cNvSpPr>
            <a:spLocks noGrp="1"/>
          </p:cNvSpPr>
          <p:nvPr>
            <p:ph sz="half" idx="1"/>
          </p:nvPr>
        </p:nvSpPr>
        <p:spPr>
          <a:xfrm>
            <a:off x="0" y="838200"/>
            <a:ext cx="4343400" cy="5715000"/>
          </a:xfrm>
        </p:spPr>
        <p:txBody>
          <a:bodyPr>
            <a:normAutofit/>
          </a:bodyPr>
          <a:lstStyle/>
          <a:p>
            <a:r>
              <a:rPr lang="en-US" dirty="0" smtClean="0"/>
              <a:t>Racism still prevalent</a:t>
            </a:r>
          </a:p>
          <a:p>
            <a:endParaRPr lang="en-US" dirty="0" smtClean="0"/>
          </a:p>
          <a:p>
            <a:r>
              <a:rPr lang="en-US" dirty="0" smtClean="0"/>
              <a:t>Average income of AA 55% of whites</a:t>
            </a:r>
          </a:p>
          <a:p>
            <a:endParaRPr lang="en-US" dirty="0" smtClean="0"/>
          </a:p>
          <a:p>
            <a:r>
              <a:rPr lang="en-US" dirty="0" smtClean="0"/>
              <a:t>Only 15% of AA held professional/managerial jobs vs. 44%</a:t>
            </a:r>
          </a:p>
          <a:p>
            <a:endParaRPr lang="en-US" dirty="0" smtClean="0"/>
          </a:p>
          <a:p>
            <a:r>
              <a:rPr lang="en-US" dirty="0" smtClean="0"/>
              <a:t>Poor neighborhoods were overcrowded and dirty</a:t>
            </a:r>
          </a:p>
          <a:p>
            <a:endParaRPr lang="en-US" dirty="0" smtClean="0"/>
          </a:p>
          <a:p>
            <a:endParaRPr lang="en-US" dirty="0"/>
          </a:p>
        </p:txBody>
      </p:sp>
      <p:pic>
        <p:nvPicPr>
          <p:cNvPr id="5122" name="Picture 2" descr="http://1.bp.blogspot.com/-xJmVvFr_Ho4/UBKN4-Y2m8I/AAAAAAAABK0/2yPuOkiEs1A/s640/segregation.jpg"/>
          <p:cNvPicPr>
            <a:picLocks noChangeAspect="1" noChangeArrowheads="1"/>
          </p:cNvPicPr>
          <p:nvPr/>
        </p:nvPicPr>
        <p:blipFill>
          <a:blip r:embed="rId2" cstate="print"/>
          <a:srcRect/>
          <a:stretch>
            <a:fillRect/>
          </a:stretch>
        </p:blipFill>
        <p:spPr bwMode="auto">
          <a:xfrm>
            <a:off x="4387105" y="1066800"/>
            <a:ext cx="4756895" cy="46482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2"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Scale>
                                      <p:cBhvr>
                                        <p:cTn id="7" dur="1000" decel="50000" fill="hold">
                                          <p:stCondLst>
                                            <p:cond delay="0"/>
                                          </p:stCondLst>
                                        </p:cTn>
                                        <p:tgtEl>
                                          <p:spTgt spid="5">
                                            <p:txEl>
                                              <p:pRg st="0" end="0"/>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5">
                                            <p:txEl>
                                              <p:pRg st="0" end="0"/>
                                            </p:txEl>
                                          </p:spTgt>
                                        </p:tgtEl>
                                        <p:attrNameLst>
                                          <p:attrName>ppt_x</p:attrName>
                                          <p:attrName>ppt_y</p:attrName>
                                        </p:attrNameLst>
                                      </p:cBhvr>
                                    </p:animMotion>
                                    <p:animEffect transition="in" filter="fade">
                                      <p:cBhvr>
                                        <p:cTn id="9" dur="1000"/>
                                        <p:tgtEl>
                                          <p:spTgt spid="5">
                                            <p:txEl>
                                              <p:pRg st="0" end="0"/>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52" presetClass="entr" presetSubtype="0" fill="hold" nodeType="clickEffect">
                                  <p:stCondLst>
                                    <p:cond delay="0"/>
                                  </p:stCondLst>
                                  <p:childTnLst>
                                    <p:set>
                                      <p:cBhvr>
                                        <p:cTn id="13" dur="1" fill="hold">
                                          <p:stCondLst>
                                            <p:cond delay="0"/>
                                          </p:stCondLst>
                                        </p:cTn>
                                        <p:tgtEl>
                                          <p:spTgt spid="5">
                                            <p:txEl>
                                              <p:pRg st="2" end="2"/>
                                            </p:txEl>
                                          </p:spTgt>
                                        </p:tgtEl>
                                        <p:attrNameLst>
                                          <p:attrName>style.visibility</p:attrName>
                                        </p:attrNameLst>
                                      </p:cBhvr>
                                      <p:to>
                                        <p:strVal val="visible"/>
                                      </p:to>
                                    </p:set>
                                    <p:animScale>
                                      <p:cBhvr>
                                        <p:cTn id="14" dur="1000" decel="50000" fill="hold">
                                          <p:stCondLst>
                                            <p:cond delay="0"/>
                                          </p:stCondLst>
                                        </p:cTn>
                                        <p:tgtEl>
                                          <p:spTgt spid="5">
                                            <p:txEl>
                                              <p:pRg st="2" end="2"/>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5" dur="1000" decel="50000" fill="hold">
                                          <p:stCondLst>
                                            <p:cond delay="0"/>
                                          </p:stCondLst>
                                        </p:cTn>
                                        <p:tgtEl>
                                          <p:spTgt spid="5">
                                            <p:txEl>
                                              <p:pRg st="2" end="2"/>
                                            </p:txEl>
                                          </p:spTgt>
                                        </p:tgtEl>
                                        <p:attrNameLst>
                                          <p:attrName>ppt_x</p:attrName>
                                          <p:attrName>ppt_y</p:attrName>
                                        </p:attrNameLst>
                                      </p:cBhvr>
                                    </p:animMotion>
                                    <p:animEffect transition="in" filter="fade">
                                      <p:cBhvr>
                                        <p:cTn id="16" dur="1000"/>
                                        <p:tgtEl>
                                          <p:spTgt spid="5">
                                            <p:txEl>
                                              <p:pRg st="2" end="2"/>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52" presetClass="entr" presetSubtype="0" fill="hold" nodeType="clickEffect">
                                  <p:stCondLst>
                                    <p:cond delay="0"/>
                                  </p:stCondLst>
                                  <p:childTnLst>
                                    <p:set>
                                      <p:cBhvr>
                                        <p:cTn id="20" dur="1" fill="hold">
                                          <p:stCondLst>
                                            <p:cond delay="0"/>
                                          </p:stCondLst>
                                        </p:cTn>
                                        <p:tgtEl>
                                          <p:spTgt spid="5">
                                            <p:txEl>
                                              <p:pRg st="4" end="4"/>
                                            </p:txEl>
                                          </p:spTgt>
                                        </p:tgtEl>
                                        <p:attrNameLst>
                                          <p:attrName>style.visibility</p:attrName>
                                        </p:attrNameLst>
                                      </p:cBhvr>
                                      <p:to>
                                        <p:strVal val="visible"/>
                                      </p:to>
                                    </p:set>
                                    <p:animScale>
                                      <p:cBhvr>
                                        <p:cTn id="21" dur="1000" decel="50000" fill="hold">
                                          <p:stCondLst>
                                            <p:cond delay="0"/>
                                          </p:stCondLst>
                                        </p:cTn>
                                        <p:tgtEl>
                                          <p:spTgt spid="5">
                                            <p:txEl>
                                              <p:pRg st="4" end="4"/>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2" dur="1000" decel="50000" fill="hold">
                                          <p:stCondLst>
                                            <p:cond delay="0"/>
                                          </p:stCondLst>
                                        </p:cTn>
                                        <p:tgtEl>
                                          <p:spTgt spid="5">
                                            <p:txEl>
                                              <p:pRg st="4" end="4"/>
                                            </p:txEl>
                                          </p:spTgt>
                                        </p:tgtEl>
                                        <p:attrNameLst>
                                          <p:attrName>ppt_x</p:attrName>
                                          <p:attrName>ppt_y</p:attrName>
                                        </p:attrNameLst>
                                      </p:cBhvr>
                                    </p:animMotion>
                                    <p:animEffect transition="in" filter="fade">
                                      <p:cBhvr>
                                        <p:cTn id="23" dur="1000"/>
                                        <p:tgtEl>
                                          <p:spTgt spid="5">
                                            <p:txEl>
                                              <p:pRg st="4" end="4"/>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52" presetClass="entr" presetSubtype="0" fill="hold" nodeType="clickEffect">
                                  <p:stCondLst>
                                    <p:cond delay="0"/>
                                  </p:stCondLst>
                                  <p:childTnLst>
                                    <p:set>
                                      <p:cBhvr>
                                        <p:cTn id="27" dur="1" fill="hold">
                                          <p:stCondLst>
                                            <p:cond delay="0"/>
                                          </p:stCondLst>
                                        </p:cTn>
                                        <p:tgtEl>
                                          <p:spTgt spid="5">
                                            <p:txEl>
                                              <p:pRg st="6" end="6"/>
                                            </p:txEl>
                                          </p:spTgt>
                                        </p:tgtEl>
                                        <p:attrNameLst>
                                          <p:attrName>style.visibility</p:attrName>
                                        </p:attrNameLst>
                                      </p:cBhvr>
                                      <p:to>
                                        <p:strVal val="visible"/>
                                      </p:to>
                                    </p:set>
                                    <p:animScale>
                                      <p:cBhvr>
                                        <p:cTn id="28" dur="1000" decel="50000" fill="hold">
                                          <p:stCondLst>
                                            <p:cond delay="0"/>
                                          </p:stCondLst>
                                        </p:cTn>
                                        <p:tgtEl>
                                          <p:spTgt spid="5">
                                            <p:txEl>
                                              <p:pRg st="6" end="6"/>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9" dur="1000" decel="50000" fill="hold">
                                          <p:stCondLst>
                                            <p:cond delay="0"/>
                                          </p:stCondLst>
                                        </p:cTn>
                                        <p:tgtEl>
                                          <p:spTgt spid="5">
                                            <p:txEl>
                                              <p:pRg st="6" end="6"/>
                                            </p:txEl>
                                          </p:spTgt>
                                        </p:tgtEl>
                                        <p:attrNameLst>
                                          <p:attrName>ppt_x</p:attrName>
                                          <p:attrName>ppt_y</p:attrName>
                                        </p:attrNameLst>
                                      </p:cBhvr>
                                    </p:animMotion>
                                    <p:animEffect transition="in" filter="fade">
                                      <p:cBhvr>
                                        <p:cTn id="30" dur="1000"/>
                                        <p:tgtEl>
                                          <p:spTgt spid="5">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were the Watts riots?</a:t>
            </a:r>
            <a:endParaRPr lang="en-US" dirty="0"/>
          </a:p>
        </p:txBody>
      </p:sp>
      <p:sp>
        <p:nvSpPr>
          <p:cNvPr id="3" name="Content Placeholder 2"/>
          <p:cNvSpPr>
            <a:spLocks noGrp="1"/>
          </p:cNvSpPr>
          <p:nvPr>
            <p:ph idx="1"/>
          </p:nvPr>
        </p:nvSpPr>
        <p:spPr/>
        <p:txBody>
          <a:bodyPr>
            <a:normAutofit fontScale="92500"/>
          </a:bodyPr>
          <a:lstStyle/>
          <a:p>
            <a:r>
              <a:rPr lang="en-US" dirty="0" smtClean="0"/>
              <a:t>While you read the handout be sure to be able to answer the following questions</a:t>
            </a:r>
          </a:p>
          <a:p>
            <a:endParaRPr lang="en-US" dirty="0" smtClean="0"/>
          </a:p>
          <a:p>
            <a:r>
              <a:rPr lang="en-US" dirty="0" smtClean="0"/>
              <a:t>1)  What caused the riots?</a:t>
            </a:r>
          </a:p>
          <a:p>
            <a:endParaRPr lang="en-US" dirty="0" smtClean="0"/>
          </a:p>
          <a:p>
            <a:r>
              <a:rPr lang="en-US" dirty="0" smtClean="0"/>
              <a:t>2)  How did the rioters express their displeasure?</a:t>
            </a:r>
          </a:p>
          <a:p>
            <a:endParaRPr lang="en-US" dirty="0" smtClean="0"/>
          </a:p>
          <a:p>
            <a:r>
              <a:rPr lang="en-US" dirty="0"/>
              <a:t>3</a:t>
            </a:r>
            <a:r>
              <a:rPr lang="en-US" dirty="0" smtClean="0"/>
              <a:t>)  Did the riots accomplish anything?</a:t>
            </a:r>
          </a:p>
          <a:p>
            <a:endParaRPr lang="en-US" dirty="0" smtClean="0"/>
          </a:p>
          <a:p>
            <a:r>
              <a:rPr lang="en-US" dirty="0" smtClean="0"/>
              <a:t>Here is some </a:t>
            </a:r>
            <a:r>
              <a:rPr lang="en-US" dirty="0" smtClean="0">
                <a:hlinkClick r:id="rId2"/>
              </a:rPr>
              <a:t>video footage </a:t>
            </a:r>
            <a:r>
              <a:rPr lang="en-US" dirty="0" smtClean="0"/>
              <a:t>of the riots. What do you see?</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nodeType="clickEffect">
                                  <p:stCondLst>
                                    <p:cond delay="0"/>
                                  </p:stCondLst>
                                  <p:childTnLst>
                                    <p:set>
                                      <p:cBhvr>
                                        <p:cTn id="6" dur="1" fill="hold">
                                          <p:stCondLst>
                                            <p:cond delay="0"/>
                                          </p:stCondLst>
                                        </p:cTn>
                                        <p:tgtEl>
                                          <p:spTgt spid="3">
                                            <p:txEl>
                                              <p:pRg st="8" end="8"/>
                                            </p:txEl>
                                          </p:spTgt>
                                        </p:tgtEl>
                                        <p:attrNameLst>
                                          <p:attrName>style.visibility</p:attrName>
                                        </p:attrNameLst>
                                      </p:cBhvr>
                                      <p:to>
                                        <p:strVal val="visible"/>
                                      </p:to>
                                    </p:set>
                                    <p:animEffect transition="in" filter="diamond(in)">
                                      <p:cBhvr>
                                        <p:cTn id="7" dur="20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7242048" cy="594360"/>
          </a:xfrm>
        </p:spPr>
        <p:txBody>
          <a:bodyPr/>
          <a:lstStyle/>
          <a:p>
            <a:pPr algn="ctr"/>
            <a:r>
              <a:rPr lang="en-US" dirty="0" smtClean="0"/>
              <a:t>A shift to Economic rights?</a:t>
            </a:r>
            <a:endParaRPr lang="en-US" dirty="0"/>
          </a:p>
        </p:txBody>
      </p:sp>
      <p:sp>
        <p:nvSpPr>
          <p:cNvPr id="4" name="Content Placeholder 3"/>
          <p:cNvSpPr>
            <a:spLocks noGrp="1"/>
          </p:cNvSpPr>
          <p:nvPr>
            <p:ph sz="half" idx="1"/>
          </p:nvPr>
        </p:nvSpPr>
        <p:spPr>
          <a:xfrm>
            <a:off x="0" y="685800"/>
            <a:ext cx="4495800" cy="5867400"/>
          </a:xfrm>
        </p:spPr>
        <p:txBody>
          <a:bodyPr>
            <a:normAutofit fontScale="92500"/>
          </a:bodyPr>
          <a:lstStyle/>
          <a:p>
            <a:r>
              <a:rPr lang="en-US" dirty="0" smtClean="0"/>
              <a:t>Mid-60s MLK begins to focus on economic problems</a:t>
            </a:r>
          </a:p>
          <a:p>
            <a:endParaRPr lang="en-US" dirty="0" smtClean="0"/>
          </a:p>
          <a:p>
            <a:r>
              <a:rPr lang="en-US" dirty="0" smtClean="0"/>
              <a:t>Moves into a slum to draw attention to the conditions</a:t>
            </a:r>
          </a:p>
          <a:p>
            <a:endParaRPr lang="en-US" dirty="0" smtClean="0"/>
          </a:p>
          <a:p>
            <a:r>
              <a:rPr lang="en-US" dirty="0" smtClean="0"/>
              <a:t>Marches again met with violence</a:t>
            </a:r>
          </a:p>
          <a:p>
            <a:endParaRPr lang="en-US" dirty="0" smtClean="0"/>
          </a:p>
          <a:p>
            <a:r>
              <a:rPr lang="en-US" dirty="0" smtClean="0"/>
              <a:t>Agreements made to cleanup the slums, nothing changes</a:t>
            </a:r>
            <a:endParaRPr lang="en-US" dirty="0"/>
          </a:p>
        </p:txBody>
      </p:sp>
      <p:pic>
        <p:nvPicPr>
          <p:cNvPr id="3074" name="Picture 2" descr="http://www.edstetzer.com/2012/01/16/MLK.jpg"/>
          <p:cNvPicPr>
            <a:picLocks noChangeAspect="1" noChangeArrowheads="1"/>
          </p:cNvPicPr>
          <p:nvPr/>
        </p:nvPicPr>
        <p:blipFill>
          <a:blip r:embed="rId2" cstate="print"/>
          <a:srcRect/>
          <a:stretch>
            <a:fillRect/>
          </a:stretch>
        </p:blipFill>
        <p:spPr bwMode="auto">
          <a:xfrm>
            <a:off x="4724400" y="990600"/>
            <a:ext cx="3962400" cy="4718478"/>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 calcmode="lin" valueType="num">
                                      <p:cBhvr>
                                        <p:cTn id="7" dur="500" fill="hold"/>
                                        <p:tgtEl>
                                          <p:spTgt spid="4">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4">
                                            <p:txEl>
                                              <p:pRg st="0" end="0"/>
                                            </p:txEl>
                                          </p:spTgt>
                                        </p:tgtEl>
                                        <p:attrNameLst>
                                          <p:attrName>ppt_h</p:attrName>
                                        </p:attrNameLst>
                                      </p:cBhvr>
                                      <p:tavLst>
                                        <p:tav tm="0">
                                          <p:val>
                                            <p:fltVal val="0"/>
                                          </p:val>
                                        </p:tav>
                                        <p:tav tm="100000">
                                          <p:val>
                                            <p:strVal val="#ppt_h"/>
                                          </p:val>
                                        </p:tav>
                                      </p:tavLst>
                                    </p:anim>
                                    <p:animEffect transition="in" filter="fade">
                                      <p:cBhvr>
                                        <p:cTn id="9" dur="500"/>
                                        <p:tgtEl>
                                          <p:spTgt spid="4">
                                            <p:txEl>
                                              <p:pRg st="0" end="0"/>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0" fill="hold" nodeType="clickEffect">
                                  <p:stCondLst>
                                    <p:cond delay="0"/>
                                  </p:stCondLst>
                                  <p:childTnLst>
                                    <p:set>
                                      <p:cBhvr>
                                        <p:cTn id="13" dur="1" fill="hold">
                                          <p:stCondLst>
                                            <p:cond delay="0"/>
                                          </p:stCondLst>
                                        </p:cTn>
                                        <p:tgtEl>
                                          <p:spTgt spid="4">
                                            <p:txEl>
                                              <p:pRg st="2" end="2"/>
                                            </p:txEl>
                                          </p:spTgt>
                                        </p:tgtEl>
                                        <p:attrNameLst>
                                          <p:attrName>style.visibility</p:attrName>
                                        </p:attrNameLst>
                                      </p:cBhvr>
                                      <p:to>
                                        <p:strVal val="visible"/>
                                      </p:to>
                                    </p:set>
                                    <p:anim calcmode="lin" valueType="num">
                                      <p:cBhvr>
                                        <p:cTn id="14" dur="500" fill="hold"/>
                                        <p:tgtEl>
                                          <p:spTgt spid="4">
                                            <p:txEl>
                                              <p:pRg st="2" end="2"/>
                                            </p:txEl>
                                          </p:spTgt>
                                        </p:tgtEl>
                                        <p:attrNameLst>
                                          <p:attrName>ppt_w</p:attrName>
                                        </p:attrNameLst>
                                      </p:cBhvr>
                                      <p:tavLst>
                                        <p:tav tm="0">
                                          <p:val>
                                            <p:fltVal val="0"/>
                                          </p:val>
                                        </p:tav>
                                        <p:tav tm="100000">
                                          <p:val>
                                            <p:strVal val="#ppt_w"/>
                                          </p:val>
                                        </p:tav>
                                      </p:tavLst>
                                    </p:anim>
                                    <p:anim calcmode="lin" valueType="num">
                                      <p:cBhvr>
                                        <p:cTn id="15" dur="500" fill="hold"/>
                                        <p:tgtEl>
                                          <p:spTgt spid="4">
                                            <p:txEl>
                                              <p:pRg st="2" end="2"/>
                                            </p:txEl>
                                          </p:spTgt>
                                        </p:tgtEl>
                                        <p:attrNameLst>
                                          <p:attrName>ppt_h</p:attrName>
                                        </p:attrNameLst>
                                      </p:cBhvr>
                                      <p:tavLst>
                                        <p:tav tm="0">
                                          <p:val>
                                            <p:fltVal val="0"/>
                                          </p:val>
                                        </p:tav>
                                        <p:tav tm="100000">
                                          <p:val>
                                            <p:strVal val="#ppt_h"/>
                                          </p:val>
                                        </p:tav>
                                      </p:tavLst>
                                    </p:anim>
                                    <p:animEffect transition="in" filter="fade">
                                      <p:cBhvr>
                                        <p:cTn id="16" dur="500"/>
                                        <p:tgtEl>
                                          <p:spTgt spid="4">
                                            <p:txEl>
                                              <p:pRg st="2" end="2"/>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53" presetClass="entr" presetSubtype="0" fill="hold" nodeType="clickEffect">
                                  <p:stCondLst>
                                    <p:cond delay="0"/>
                                  </p:stCondLst>
                                  <p:childTnLst>
                                    <p:set>
                                      <p:cBhvr>
                                        <p:cTn id="20" dur="1" fill="hold">
                                          <p:stCondLst>
                                            <p:cond delay="0"/>
                                          </p:stCondLst>
                                        </p:cTn>
                                        <p:tgtEl>
                                          <p:spTgt spid="4">
                                            <p:txEl>
                                              <p:pRg st="4" end="4"/>
                                            </p:txEl>
                                          </p:spTgt>
                                        </p:tgtEl>
                                        <p:attrNameLst>
                                          <p:attrName>style.visibility</p:attrName>
                                        </p:attrNameLst>
                                      </p:cBhvr>
                                      <p:to>
                                        <p:strVal val="visible"/>
                                      </p:to>
                                    </p:set>
                                    <p:anim calcmode="lin" valueType="num">
                                      <p:cBhvr>
                                        <p:cTn id="21" dur="500" fill="hold"/>
                                        <p:tgtEl>
                                          <p:spTgt spid="4">
                                            <p:txEl>
                                              <p:pRg st="4" end="4"/>
                                            </p:txEl>
                                          </p:spTgt>
                                        </p:tgtEl>
                                        <p:attrNameLst>
                                          <p:attrName>ppt_w</p:attrName>
                                        </p:attrNameLst>
                                      </p:cBhvr>
                                      <p:tavLst>
                                        <p:tav tm="0">
                                          <p:val>
                                            <p:fltVal val="0"/>
                                          </p:val>
                                        </p:tav>
                                        <p:tav tm="100000">
                                          <p:val>
                                            <p:strVal val="#ppt_w"/>
                                          </p:val>
                                        </p:tav>
                                      </p:tavLst>
                                    </p:anim>
                                    <p:anim calcmode="lin" valueType="num">
                                      <p:cBhvr>
                                        <p:cTn id="22" dur="500" fill="hold"/>
                                        <p:tgtEl>
                                          <p:spTgt spid="4">
                                            <p:txEl>
                                              <p:pRg st="4" end="4"/>
                                            </p:txEl>
                                          </p:spTgt>
                                        </p:tgtEl>
                                        <p:attrNameLst>
                                          <p:attrName>ppt_h</p:attrName>
                                        </p:attrNameLst>
                                      </p:cBhvr>
                                      <p:tavLst>
                                        <p:tav tm="0">
                                          <p:val>
                                            <p:fltVal val="0"/>
                                          </p:val>
                                        </p:tav>
                                        <p:tav tm="100000">
                                          <p:val>
                                            <p:strVal val="#ppt_h"/>
                                          </p:val>
                                        </p:tav>
                                      </p:tavLst>
                                    </p:anim>
                                    <p:animEffect transition="in" filter="fade">
                                      <p:cBhvr>
                                        <p:cTn id="23" dur="500"/>
                                        <p:tgtEl>
                                          <p:spTgt spid="4">
                                            <p:txEl>
                                              <p:pRg st="4" end="4"/>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53" presetClass="entr" presetSubtype="0" fill="hold" nodeType="clickEffect">
                                  <p:stCondLst>
                                    <p:cond delay="0"/>
                                  </p:stCondLst>
                                  <p:childTnLst>
                                    <p:set>
                                      <p:cBhvr>
                                        <p:cTn id="27" dur="1" fill="hold">
                                          <p:stCondLst>
                                            <p:cond delay="0"/>
                                          </p:stCondLst>
                                        </p:cTn>
                                        <p:tgtEl>
                                          <p:spTgt spid="4">
                                            <p:txEl>
                                              <p:pRg st="6" end="6"/>
                                            </p:txEl>
                                          </p:spTgt>
                                        </p:tgtEl>
                                        <p:attrNameLst>
                                          <p:attrName>style.visibility</p:attrName>
                                        </p:attrNameLst>
                                      </p:cBhvr>
                                      <p:to>
                                        <p:strVal val="visible"/>
                                      </p:to>
                                    </p:set>
                                    <p:anim calcmode="lin" valueType="num">
                                      <p:cBhvr>
                                        <p:cTn id="28" dur="500" fill="hold"/>
                                        <p:tgtEl>
                                          <p:spTgt spid="4">
                                            <p:txEl>
                                              <p:pRg st="6" end="6"/>
                                            </p:txEl>
                                          </p:spTgt>
                                        </p:tgtEl>
                                        <p:attrNameLst>
                                          <p:attrName>ppt_w</p:attrName>
                                        </p:attrNameLst>
                                      </p:cBhvr>
                                      <p:tavLst>
                                        <p:tav tm="0">
                                          <p:val>
                                            <p:fltVal val="0"/>
                                          </p:val>
                                        </p:tav>
                                        <p:tav tm="100000">
                                          <p:val>
                                            <p:strVal val="#ppt_w"/>
                                          </p:val>
                                        </p:tav>
                                      </p:tavLst>
                                    </p:anim>
                                    <p:anim calcmode="lin" valueType="num">
                                      <p:cBhvr>
                                        <p:cTn id="29" dur="500" fill="hold"/>
                                        <p:tgtEl>
                                          <p:spTgt spid="4">
                                            <p:txEl>
                                              <p:pRg st="6" end="6"/>
                                            </p:txEl>
                                          </p:spTgt>
                                        </p:tgtEl>
                                        <p:attrNameLst>
                                          <p:attrName>ppt_h</p:attrName>
                                        </p:attrNameLst>
                                      </p:cBhvr>
                                      <p:tavLst>
                                        <p:tav tm="0">
                                          <p:val>
                                            <p:fltVal val="0"/>
                                          </p:val>
                                        </p:tav>
                                        <p:tav tm="100000">
                                          <p:val>
                                            <p:strVal val="#ppt_h"/>
                                          </p:val>
                                        </p:tav>
                                      </p:tavLst>
                                    </p:anim>
                                    <p:animEffect transition="in" filter="fade">
                                      <p:cBhvr>
                                        <p:cTn id="30" dur="500"/>
                                        <p:tgtEl>
                                          <p:spTgt spid="4">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descr="http://upload.wikimedia.org/wikipedia/en/thumb/c/c8/Carlos-Smith.jpg/220px-Carlos-Smith.jpg"/>
          <p:cNvPicPr>
            <a:picLocks noChangeAspect="1" noChangeArrowheads="1"/>
          </p:cNvPicPr>
          <p:nvPr/>
        </p:nvPicPr>
        <p:blipFill>
          <a:blip r:embed="rId2" cstate="print"/>
          <a:srcRect/>
          <a:stretch>
            <a:fillRect/>
          </a:stretch>
        </p:blipFill>
        <p:spPr bwMode="auto">
          <a:xfrm>
            <a:off x="457200" y="304800"/>
            <a:ext cx="4419600" cy="6267799"/>
          </a:xfrm>
          <a:prstGeom prst="rect">
            <a:avLst/>
          </a:prstGeom>
          <a:noFill/>
        </p:spPr>
      </p:pic>
      <p:sp>
        <p:nvSpPr>
          <p:cNvPr id="6" name="TextBox 5"/>
          <p:cNvSpPr txBox="1"/>
          <p:nvPr/>
        </p:nvSpPr>
        <p:spPr>
          <a:xfrm>
            <a:off x="5334000" y="609600"/>
            <a:ext cx="2438400" cy="2800767"/>
          </a:xfrm>
          <a:prstGeom prst="rect">
            <a:avLst/>
          </a:prstGeom>
          <a:noFill/>
        </p:spPr>
        <p:txBody>
          <a:bodyPr wrap="square" rtlCol="0">
            <a:spAutoFit/>
          </a:bodyPr>
          <a:lstStyle/>
          <a:p>
            <a:r>
              <a:rPr lang="en-US" sz="4400" dirty="0" smtClean="0"/>
              <a:t>Turn and talk:  What do you see?</a:t>
            </a:r>
            <a:endParaRPr lang="en-US" sz="4400"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304800"/>
            <a:ext cx="7239000" cy="746760"/>
          </a:xfrm>
        </p:spPr>
        <p:txBody>
          <a:bodyPr>
            <a:normAutofit fontScale="90000"/>
          </a:bodyPr>
          <a:lstStyle/>
          <a:p>
            <a:pPr algn="ctr"/>
            <a:r>
              <a:rPr lang="en-US" dirty="0" smtClean="0"/>
              <a:t>What Was The Black Power Movement?</a:t>
            </a:r>
            <a:endParaRPr lang="en-US" dirty="0"/>
          </a:p>
        </p:txBody>
      </p:sp>
      <p:sp>
        <p:nvSpPr>
          <p:cNvPr id="5" name="Content Placeholder 4"/>
          <p:cNvSpPr>
            <a:spLocks noGrp="1"/>
          </p:cNvSpPr>
          <p:nvPr>
            <p:ph idx="1"/>
          </p:nvPr>
        </p:nvSpPr>
        <p:spPr>
          <a:xfrm>
            <a:off x="0" y="1219200"/>
            <a:ext cx="5181600" cy="5236536"/>
          </a:xfrm>
        </p:spPr>
        <p:txBody>
          <a:bodyPr/>
          <a:lstStyle/>
          <a:p>
            <a:r>
              <a:rPr lang="en-US" dirty="0" smtClean="0"/>
              <a:t>Turn and talk – what do you think of when you hear the Black Power Movement?</a:t>
            </a:r>
          </a:p>
          <a:p>
            <a:endParaRPr lang="en-US" dirty="0" smtClean="0"/>
          </a:p>
          <a:p>
            <a:r>
              <a:rPr lang="en-US" dirty="0" smtClean="0"/>
              <a:t>Be ready to share out in a few minutes</a:t>
            </a:r>
          </a:p>
          <a:p>
            <a:endParaRPr lang="en-US" dirty="0" smtClean="0"/>
          </a:p>
          <a:p>
            <a:r>
              <a:rPr lang="en-US" dirty="0" smtClean="0"/>
              <a:t>Here is what </a:t>
            </a:r>
            <a:r>
              <a:rPr lang="en-US" dirty="0" err="1" smtClean="0"/>
              <a:t>Stokely</a:t>
            </a:r>
            <a:r>
              <a:rPr lang="en-US" dirty="0" smtClean="0"/>
              <a:t> Carmichael had to say about the movement – </a:t>
            </a:r>
            <a:r>
              <a:rPr lang="en-US" dirty="0" smtClean="0">
                <a:hlinkClick r:id="rId2"/>
              </a:rPr>
              <a:t>Video Link</a:t>
            </a:r>
            <a:endParaRPr lang="en-US" dirty="0"/>
          </a:p>
        </p:txBody>
      </p:sp>
      <p:pic>
        <p:nvPicPr>
          <p:cNvPr id="2052" name="Picture 4" descr="http://theopedproject.files.wordpress.com/2011/11/black-power-pin.jpg"/>
          <p:cNvPicPr>
            <a:picLocks noChangeAspect="1" noChangeArrowheads="1"/>
          </p:cNvPicPr>
          <p:nvPr/>
        </p:nvPicPr>
        <p:blipFill>
          <a:blip r:embed="rId3" cstate="print"/>
          <a:srcRect/>
          <a:stretch>
            <a:fillRect/>
          </a:stretch>
        </p:blipFill>
        <p:spPr bwMode="auto">
          <a:xfrm>
            <a:off x="5105400" y="1600200"/>
            <a:ext cx="3723383" cy="36576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box(in)">
                                      <p:cBhvr>
                                        <p:cTn id="7" dur="500"/>
                                        <p:tgtEl>
                                          <p:spTgt spid="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nodeType="clickEffect">
                                  <p:stCondLst>
                                    <p:cond delay="0"/>
                                  </p:stCondLst>
                                  <p:childTnLst>
                                    <p:set>
                                      <p:cBhvr>
                                        <p:cTn id="11" dur="1" fill="hold">
                                          <p:stCondLst>
                                            <p:cond delay="0"/>
                                          </p:stCondLst>
                                        </p:cTn>
                                        <p:tgtEl>
                                          <p:spTgt spid="5">
                                            <p:txEl>
                                              <p:pRg st="2" end="2"/>
                                            </p:txEl>
                                          </p:spTgt>
                                        </p:tgtEl>
                                        <p:attrNameLst>
                                          <p:attrName>style.visibility</p:attrName>
                                        </p:attrNameLst>
                                      </p:cBhvr>
                                      <p:to>
                                        <p:strVal val="visible"/>
                                      </p:to>
                                    </p:set>
                                    <p:animEffect transition="in" filter="box(in)">
                                      <p:cBhvr>
                                        <p:cTn id="12" dur="500"/>
                                        <p:tgtEl>
                                          <p:spTgt spid="5">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nodeType="clickEffect">
                                  <p:stCondLst>
                                    <p:cond delay="0"/>
                                  </p:stCondLst>
                                  <p:childTnLst>
                                    <p:set>
                                      <p:cBhvr>
                                        <p:cTn id="16" dur="1" fill="hold">
                                          <p:stCondLst>
                                            <p:cond delay="0"/>
                                          </p:stCondLst>
                                        </p:cTn>
                                        <p:tgtEl>
                                          <p:spTgt spid="5">
                                            <p:txEl>
                                              <p:pRg st="4" end="4"/>
                                            </p:txEl>
                                          </p:spTgt>
                                        </p:tgtEl>
                                        <p:attrNameLst>
                                          <p:attrName>style.visibility</p:attrName>
                                        </p:attrNameLst>
                                      </p:cBhvr>
                                      <p:to>
                                        <p:strVal val="visible"/>
                                      </p:to>
                                    </p:set>
                                    <p:animEffect transition="in" filter="box(in)">
                                      <p:cBhvr>
                                        <p:cTn id="17" dur="500"/>
                                        <p:tgtEl>
                                          <p:spTgt spid="5">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7239000" cy="670560"/>
          </a:xfrm>
        </p:spPr>
        <p:txBody>
          <a:bodyPr/>
          <a:lstStyle/>
          <a:p>
            <a:pPr algn="ctr"/>
            <a:r>
              <a:rPr lang="en-US" dirty="0" smtClean="0"/>
              <a:t>Today’s activity</a:t>
            </a:r>
            <a:endParaRPr lang="en-US" dirty="0"/>
          </a:p>
        </p:txBody>
      </p:sp>
      <p:sp>
        <p:nvSpPr>
          <p:cNvPr id="3" name="Content Placeholder 2"/>
          <p:cNvSpPr>
            <a:spLocks noGrp="1"/>
          </p:cNvSpPr>
          <p:nvPr>
            <p:ph idx="1"/>
          </p:nvPr>
        </p:nvSpPr>
        <p:spPr>
          <a:xfrm>
            <a:off x="457200" y="990600"/>
            <a:ext cx="7239000" cy="5465136"/>
          </a:xfrm>
        </p:spPr>
        <p:txBody>
          <a:bodyPr>
            <a:normAutofit lnSpcReduction="10000"/>
          </a:bodyPr>
          <a:lstStyle/>
          <a:p>
            <a:r>
              <a:rPr lang="en-US" dirty="0" smtClean="0"/>
              <a:t>First we will watch a </a:t>
            </a:r>
            <a:r>
              <a:rPr lang="en-US" dirty="0" smtClean="0">
                <a:hlinkClick r:id="rId2"/>
              </a:rPr>
              <a:t>video</a:t>
            </a:r>
            <a:r>
              <a:rPr lang="en-US" dirty="0" smtClean="0"/>
              <a:t> of MLK and Malcolm X.  You need a to create a T-chart.  While we watch the video you need to write down any good ideas/points you hear.</a:t>
            </a:r>
          </a:p>
          <a:p>
            <a:endParaRPr lang="en-US" dirty="0" smtClean="0"/>
          </a:p>
          <a:p>
            <a:r>
              <a:rPr lang="en-US" dirty="0" smtClean="0"/>
              <a:t>After the video we will read more about Black Power on page 394 – as you read take notes on relevant information</a:t>
            </a:r>
          </a:p>
          <a:p>
            <a:endParaRPr lang="en-US" dirty="0" smtClean="0"/>
          </a:p>
          <a:p>
            <a:r>
              <a:rPr lang="en-US" dirty="0" smtClean="0"/>
              <a:t>After watching the videos and reading you will create a newspaper editorial for or against the Black Power movement.  Was it good or bad?  Why?  Does it make good points or not?</a:t>
            </a:r>
            <a:endParaRPr lang="en-US"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pulent">
  <a:themeElements>
    <a:clrScheme name="Paper">
      <a:dk1>
        <a:sysClr val="windowText" lastClr="000000"/>
      </a:dk1>
      <a:lt1>
        <a:sysClr val="window" lastClr="FFFFFF"/>
      </a:lt1>
      <a:dk2>
        <a:srgbClr val="444D26"/>
      </a:dk2>
      <a:lt2>
        <a:srgbClr val="FEFAC9"/>
      </a:lt2>
      <a:accent1>
        <a:srgbClr val="A5B592"/>
      </a:accent1>
      <a:accent2>
        <a:srgbClr val="F3A447"/>
      </a:accent2>
      <a:accent3>
        <a:srgbClr val="E7BC29"/>
      </a:accent3>
      <a:accent4>
        <a:srgbClr val="D092A7"/>
      </a:accent4>
      <a:accent5>
        <a:srgbClr val="9C85C0"/>
      </a:accent5>
      <a:accent6>
        <a:srgbClr val="809EC2"/>
      </a:accent6>
      <a:hlink>
        <a:srgbClr val="8E58B6"/>
      </a:hlink>
      <a:folHlink>
        <a:srgbClr val="7F6F6F"/>
      </a:folHlink>
    </a:clrScheme>
    <a:fontScheme name="Opulent">
      <a:majorFont>
        <a:latin typeface="Trebuchet MS"/>
        <a:ea typeface=""/>
        <a:cs typeface=""/>
        <a:font script="Jpan" typeface="HG丸ｺﾞｼｯｸM-PRO"/>
        <a:font script="Hang" typeface="HY그래픽M"/>
        <a:font script="Hans" typeface="黑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rebuchet MS"/>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pulent">
      <a:fillStyleLst>
        <a:solidFill>
          <a:schemeClr val="phClr"/>
        </a:solidFill>
        <a:gradFill rotWithShape="1">
          <a:gsLst>
            <a:gs pos="0">
              <a:schemeClr val="phClr">
                <a:tint val="15000"/>
                <a:satMod val="250000"/>
              </a:schemeClr>
            </a:gs>
            <a:gs pos="49000">
              <a:schemeClr val="phClr">
                <a:tint val="50000"/>
                <a:satMod val="200000"/>
              </a:schemeClr>
            </a:gs>
            <a:gs pos="49100">
              <a:schemeClr val="phClr">
                <a:tint val="64000"/>
                <a:satMod val="160000"/>
              </a:schemeClr>
            </a:gs>
            <a:gs pos="92000">
              <a:schemeClr val="phClr">
                <a:tint val="50000"/>
                <a:satMod val="200000"/>
              </a:schemeClr>
            </a:gs>
            <a:gs pos="100000">
              <a:schemeClr val="phClr">
                <a:tint val="43000"/>
                <a:satMod val="190000"/>
              </a:schemeClr>
            </a:gs>
          </a:gsLst>
          <a:lin ang="5400000" scaled="1"/>
        </a:gradFill>
        <a:gradFill rotWithShape="1">
          <a:gsLst>
            <a:gs pos="0">
              <a:schemeClr val="phClr">
                <a:tint val="74000"/>
              </a:schemeClr>
            </a:gs>
            <a:gs pos="49000">
              <a:schemeClr val="phClr">
                <a:tint val="96000"/>
                <a:shade val="84000"/>
                <a:satMod val="110000"/>
              </a:schemeClr>
            </a:gs>
            <a:gs pos="49100">
              <a:schemeClr val="phClr">
                <a:shade val="55000"/>
                <a:satMod val="150000"/>
              </a:schemeClr>
            </a:gs>
            <a:gs pos="92000">
              <a:schemeClr val="phClr">
                <a:tint val="98000"/>
                <a:shade val="90000"/>
                <a:satMod val="128000"/>
              </a:schemeClr>
            </a:gs>
            <a:gs pos="100000">
              <a:schemeClr val="phClr">
                <a:tint val="90000"/>
                <a:shade val="97000"/>
                <a:satMod val="128000"/>
              </a:schemeClr>
            </a:gs>
          </a:gsLst>
          <a:lin ang="5400000" scaled="1"/>
        </a:gradFill>
      </a:fillStyleLst>
      <a:lnStyleLst>
        <a:ln w="11430" cap="flat" cmpd="sng" algn="ctr">
          <a:solidFill>
            <a:schemeClr val="phClr"/>
          </a:solidFill>
          <a:prstDash val="solid"/>
        </a:ln>
        <a:ln w="40000" cap="flat" cmpd="sng" algn="ctr">
          <a:solidFill>
            <a:schemeClr val="phClr"/>
          </a:solidFill>
          <a:prstDash val="solid"/>
        </a:ln>
        <a:ln w="31800" cap="flat" cmpd="sng" algn="ctr">
          <a:solidFill>
            <a:schemeClr val="phClr"/>
          </a:solidFill>
          <a:prstDash val="solid"/>
        </a:ln>
      </a:lnStyleLst>
      <a:effectStyleLst>
        <a:effectStyle>
          <a:effectLst>
            <a:outerShdw blurRad="50800" dist="25000" dir="5400000" rotWithShape="0">
              <a:schemeClr val="phClr">
                <a:shade val="30000"/>
                <a:satMod val="150000"/>
                <a:alpha val="38000"/>
              </a:schemeClr>
            </a:outerShdw>
          </a:effectLst>
        </a:effectStyle>
        <a:effectStyle>
          <a:effectLst>
            <a:outerShdw blurRad="39000" dist="25400" dir="5400000" rotWithShape="0">
              <a:schemeClr val="phClr">
                <a:shade val="33000"/>
                <a:alpha val="83000"/>
              </a:schemeClr>
            </a:outerShdw>
          </a:effectLst>
        </a:effectStyle>
        <a:effectStyle>
          <a:effectLst>
            <a:outerShdw blurRad="39000" dist="25400" dir="5400000" rotWithShape="0">
              <a:schemeClr val="phClr">
                <a:shade val="33000"/>
                <a:alpha val="83000"/>
              </a:schemeClr>
            </a:outerShdw>
          </a:effectLst>
          <a:scene3d>
            <a:camera prst="orthographicFront" fov="0">
              <a:rot lat="0" lon="0" rev="0"/>
            </a:camera>
            <a:lightRig rig="contrasting" dir="t">
              <a:rot lat="0" lon="0" rev="1500000"/>
            </a:lightRig>
          </a:scene3d>
          <a:sp3d extrusionH="127000" prstMaterial="powder">
            <a:bevelT w="50800" h="63500"/>
          </a:sp3d>
        </a:effectStyle>
      </a:effectStyleLst>
      <a:bgFillStyleLst>
        <a:solidFill>
          <a:schemeClr val="phClr"/>
        </a:solidFill>
        <a:gradFill rotWithShape="1">
          <a:gsLst>
            <a:gs pos="0">
              <a:schemeClr val="phClr">
                <a:tint val="78000"/>
                <a:satMod val="220000"/>
              </a:schemeClr>
            </a:gs>
            <a:gs pos="100000">
              <a:schemeClr val="phClr">
                <a:shade val="35000"/>
                <a:satMod val="155000"/>
              </a:schemeClr>
            </a:gs>
          </a:gsLst>
          <a:path path="circle">
            <a:fillToRect l="50000" t="50000" r="50000" b="50000"/>
          </a:path>
        </a:gradFill>
        <a:blipFill>
          <a:blip xmlns:r="http://schemas.openxmlformats.org/officeDocument/2006/relationships" r:embed="rId1">
            <a:duotone>
              <a:schemeClr val="phClr">
                <a:shade val="60000"/>
                <a:satMod val="180000"/>
              </a:schemeClr>
              <a:schemeClr val="phClr">
                <a:tint val="500"/>
                <a:satMod val="150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Opulent</Template>
  <TotalTime>495</TotalTime>
  <Words>421</Words>
  <Application>Microsoft Office PowerPoint</Application>
  <PresentationFormat>On-screen Show (4:3)</PresentationFormat>
  <Paragraphs>65</Paragraphs>
  <Slides>10</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10</vt:i4>
      </vt:variant>
    </vt:vector>
  </HeadingPairs>
  <TitlesOfParts>
    <vt:vector size="14" baseType="lpstr">
      <vt:lpstr>Trebuchet MS</vt:lpstr>
      <vt:lpstr>Wingdings</vt:lpstr>
      <vt:lpstr>Wingdings 2</vt:lpstr>
      <vt:lpstr>Opulent</vt:lpstr>
      <vt:lpstr>Analyze this primary source</vt:lpstr>
      <vt:lpstr>New Civil rights Issues</vt:lpstr>
      <vt:lpstr>Important Today</vt:lpstr>
      <vt:lpstr>What Urban Problems existed</vt:lpstr>
      <vt:lpstr>What were the Watts riots?</vt:lpstr>
      <vt:lpstr>A shift to Economic rights?</vt:lpstr>
      <vt:lpstr>PowerPoint Presentation</vt:lpstr>
      <vt:lpstr>What Was The Black Power Movement?</vt:lpstr>
      <vt:lpstr>Today’s activity</vt:lpstr>
      <vt:lpstr>More Malcolm X</vt:lpstr>
    </vt:vector>
  </TitlesOfParts>
  <Company>Duval County Public Schools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Analyze this primary source</dc:title>
  <dc:creator>mcdonaldd2</dc:creator>
  <cp:lastModifiedBy>Sacerdote, Kevin R.</cp:lastModifiedBy>
  <cp:revision>10</cp:revision>
  <dcterms:created xsi:type="dcterms:W3CDTF">2013-03-08T14:36:42Z</dcterms:created>
  <dcterms:modified xsi:type="dcterms:W3CDTF">2016-03-09T14:06:35Z</dcterms:modified>
</cp:coreProperties>
</file>